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66" r:id="rId4"/>
    <p:sldId id="271" r:id="rId5"/>
    <p:sldId id="257" r:id="rId6"/>
    <p:sldId id="259" r:id="rId7"/>
    <p:sldId id="260" r:id="rId8"/>
    <p:sldId id="262" r:id="rId9"/>
    <p:sldId id="268" r:id="rId10"/>
    <p:sldId id="258" r:id="rId11"/>
    <p:sldId id="269" r:id="rId12"/>
    <p:sldId id="263" r:id="rId13"/>
    <p:sldId id="261" r:id="rId14"/>
    <p:sldId id="270" r:id="rId15"/>
    <p:sldId id="265" r:id="rId16"/>
    <p:sldId id="264" r:id="rId1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>
      <p:cViewPr>
        <p:scale>
          <a:sx n="76" d="100"/>
          <a:sy n="76" d="100"/>
        </p:scale>
        <p:origin x="-354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08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041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5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474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37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082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42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345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921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735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18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27B66-EA4B-43E1-8A92-F8183EBE9920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84298-15AC-4C2B-A130-DF4671AE2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549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1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1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295400"/>
            <a:ext cx="8458200" cy="1470025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7030A0"/>
                </a:solidFill>
              </a:rPr>
              <a:t>Honors Algebra II</a:t>
            </a:r>
            <a:br>
              <a:rPr lang="en-US" b="1" u="sng" dirty="0" smtClean="0">
                <a:solidFill>
                  <a:srgbClr val="7030A0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>
                <a:solidFill>
                  <a:srgbClr val="0070C0"/>
                </a:solidFill>
              </a:rPr>
              <a:t/>
            </a:r>
            <a:br>
              <a:rPr lang="en-US" dirty="0">
                <a:solidFill>
                  <a:srgbClr val="0070C0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/>
            </a:r>
            <a:br>
              <a:rPr lang="en-US" dirty="0">
                <a:solidFill>
                  <a:srgbClr val="0070C0"/>
                </a:solidFill>
              </a:rPr>
            </a:b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80108" y="1219200"/>
            <a:ext cx="9296400" cy="1752600"/>
          </a:xfrm>
        </p:spPr>
        <p:txBody>
          <a:bodyPr>
            <a:noAutofit/>
          </a:bodyPr>
          <a:lstStyle/>
          <a:p>
            <a:r>
              <a:rPr lang="en-US" sz="4400" dirty="0" smtClean="0">
                <a:solidFill>
                  <a:srgbClr val="0070C0"/>
                </a:solidFill>
              </a:rPr>
              <a:t>Please record tonight’s homework</a:t>
            </a:r>
          </a:p>
          <a:p>
            <a:r>
              <a:rPr lang="en-US" sz="4400" dirty="0">
                <a:solidFill>
                  <a:srgbClr val="0070C0"/>
                </a:solidFill>
              </a:rPr>
              <a:t>S</a:t>
            </a:r>
            <a:r>
              <a:rPr lang="en-US" sz="4400" dirty="0" smtClean="0">
                <a:solidFill>
                  <a:srgbClr val="0070C0"/>
                </a:solidFill>
              </a:rPr>
              <a:t>tudy for Individual Test Tomorrow</a:t>
            </a:r>
          </a:p>
          <a:p>
            <a:r>
              <a:rPr lang="en-US" sz="4400" dirty="0" smtClean="0">
                <a:solidFill>
                  <a:srgbClr val="0070C0"/>
                </a:solidFill>
              </a:rPr>
              <a:t>(Stations and Hot Seat Posted on Wiki)</a:t>
            </a:r>
            <a:endParaRPr lang="en-US" sz="44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710" y="3657600"/>
            <a:ext cx="907472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7030A0"/>
                </a:solidFill>
              </a:rPr>
              <a:t>Reminder: Chapter 2 Individual Test Tomorrow 3/13/15</a:t>
            </a:r>
          </a:p>
          <a:p>
            <a:pPr algn="ctr"/>
            <a:endParaRPr lang="en-US" sz="3200" dirty="0" smtClean="0">
              <a:solidFill>
                <a:srgbClr val="7030A0"/>
              </a:solidFill>
            </a:endParaRPr>
          </a:p>
          <a:p>
            <a:pPr algn="ctr"/>
            <a:r>
              <a:rPr lang="en-US" sz="3200" dirty="0" smtClean="0">
                <a:solidFill>
                  <a:srgbClr val="7030A0"/>
                </a:solidFill>
              </a:rPr>
              <a:t>Review Session(s) today 2:16 to 3pm </a:t>
            </a:r>
          </a:p>
          <a:p>
            <a:pPr algn="ctr"/>
            <a:r>
              <a:rPr lang="en-US" sz="3200" dirty="0" smtClean="0">
                <a:solidFill>
                  <a:srgbClr val="7030A0"/>
                </a:solidFill>
              </a:rPr>
              <a:t>&amp; </a:t>
            </a:r>
          </a:p>
          <a:p>
            <a:pPr algn="ctr"/>
            <a:r>
              <a:rPr lang="en-US" sz="3200" dirty="0" smtClean="0">
                <a:solidFill>
                  <a:srgbClr val="7030A0"/>
                </a:solidFill>
              </a:rPr>
              <a:t>tomorrow morning @ 7:15</a:t>
            </a:r>
            <a:endParaRPr lang="en-US" sz="3200" dirty="0">
              <a:solidFill>
                <a:srgbClr val="7030A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057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938021"/>
            <a:ext cx="6705600" cy="432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7" y="221673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Give the equations and domain of the graph below:</a:t>
            </a:r>
            <a:endParaRPr lang="en-US" sz="4400" dirty="0">
              <a:solidFill>
                <a:srgbClr val="7030A0"/>
              </a:solidFill>
            </a:endParaRPr>
          </a:p>
        </p:txBody>
      </p:sp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27" y="5056909"/>
            <a:ext cx="4419600" cy="1552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Straight Connector 11"/>
          <p:cNvCxnSpPr/>
          <p:nvPr/>
        </p:nvCxnSpPr>
        <p:spPr>
          <a:xfrm flipV="1">
            <a:off x="2438400" y="4572000"/>
            <a:ext cx="152400" cy="38100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438400" y="4980708"/>
            <a:ext cx="457200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8763000" y="2171700"/>
            <a:ext cx="374073" cy="19050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8804562" y="2382982"/>
            <a:ext cx="339438" cy="22860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231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52400"/>
            <a:ext cx="937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7030A0"/>
                </a:solidFill>
              </a:rPr>
              <a:t>Use inverses to solve for the </a:t>
            </a:r>
            <a:r>
              <a:rPr lang="en-US" sz="3600" u="sng" dirty="0" smtClean="0">
                <a:solidFill>
                  <a:srgbClr val="7030A0"/>
                </a:solidFill>
              </a:rPr>
              <a:t>exact</a:t>
            </a:r>
            <a:r>
              <a:rPr lang="en-US" sz="3600" dirty="0" smtClean="0">
                <a:solidFill>
                  <a:srgbClr val="7030A0"/>
                </a:solidFill>
              </a:rPr>
              <a:t> x-intercepts.</a:t>
            </a:r>
            <a:endParaRPr lang="en-US" sz="3600" dirty="0">
              <a:solidFill>
                <a:srgbClr val="7030A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211892"/>
              </p:ext>
            </p:extLst>
          </p:nvPr>
        </p:nvGraphicFramePr>
        <p:xfrm>
          <a:off x="1600200" y="798731"/>
          <a:ext cx="570865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8" name="Equation" r:id="rId3" imgW="1104840" imgH="228600" progId="Equation.3">
                  <p:embed/>
                </p:oleObj>
              </mc:Choice>
              <mc:Fallback>
                <p:oleObj name="Equation" r:id="rId3" imgW="110484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200" y="798731"/>
                        <a:ext cx="570865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635780"/>
              </p:ext>
            </p:extLst>
          </p:nvPr>
        </p:nvGraphicFramePr>
        <p:xfrm>
          <a:off x="1524000" y="2590800"/>
          <a:ext cx="4200525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9" name="Equation" r:id="rId5" imgW="812520" imgH="215640" progId="Equation.3">
                  <p:embed/>
                </p:oleObj>
              </mc:Choice>
              <mc:Fallback>
                <p:oleObj name="Equation" r:id="rId5" imgW="812520" imgH="215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590800"/>
                        <a:ext cx="4200525" cy="1116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067163"/>
              </p:ext>
            </p:extLst>
          </p:nvPr>
        </p:nvGraphicFramePr>
        <p:xfrm>
          <a:off x="3273425" y="4137025"/>
          <a:ext cx="852488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0" name="Equation" r:id="rId7" imgW="164880" imgH="177480" progId="Equation.3">
                  <p:embed/>
                </p:oleObj>
              </mc:Choice>
              <mc:Fallback>
                <p:oleObj name="Equation" r:id="rId7" imgW="164880" imgH="177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3425" y="4137025"/>
                        <a:ext cx="852488" cy="919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340190"/>
              </p:ext>
            </p:extLst>
          </p:nvPr>
        </p:nvGraphicFramePr>
        <p:xfrm>
          <a:off x="1481138" y="5334000"/>
          <a:ext cx="4133850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" name="Equation" r:id="rId9" imgW="799920" imgH="215640" progId="Equation.3">
                  <p:embed/>
                </p:oleObj>
              </mc:Choice>
              <mc:Fallback>
                <p:oleObj name="Equation" r:id="rId9" imgW="799920" imgH="215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1138" y="5334000"/>
                        <a:ext cx="4133850" cy="1116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291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534400" cy="865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69930"/>
            <a:ext cx="8458200" cy="735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904999"/>
            <a:ext cx="3852862" cy="173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345" y="3352800"/>
            <a:ext cx="4542422" cy="331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705600" y="17526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Or decimals!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5516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533400" y="346364"/>
            <a:ext cx="9906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7030A0"/>
                </a:solidFill>
              </a:rPr>
              <a:t>Find the equation of an exponential function passing through </a:t>
            </a:r>
          </a:p>
          <a:p>
            <a:pPr algn="ctr"/>
            <a:r>
              <a:rPr lang="en-US" sz="4400" dirty="0" smtClean="0">
                <a:solidFill>
                  <a:srgbClr val="7030A0"/>
                </a:solidFill>
              </a:rPr>
              <a:t>(2, 7.84) &amp; (5, 21.513)</a:t>
            </a:r>
          </a:p>
          <a:p>
            <a:pPr algn="ctr"/>
            <a:endParaRPr lang="en-US" sz="4400" dirty="0">
              <a:solidFill>
                <a:srgbClr val="7030A0"/>
              </a:solidFill>
            </a:endParaRPr>
          </a:p>
          <a:p>
            <a:pPr algn="ctr"/>
            <a:r>
              <a:rPr lang="en-US" sz="4400" dirty="0" smtClean="0">
                <a:solidFill>
                  <a:srgbClr val="7030A0"/>
                </a:solidFill>
              </a:rPr>
              <a:t>SHOW ALL WORK!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40417"/>
              </p:ext>
            </p:extLst>
          </p:nvPr>
        </p:nvGraphicFramePr>
        <p:xfrm>
          <a:off x="2514600" y="4191000"/>
          <a:ext cx="4074583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Equation" r:id="rId3" imgW="698400" imgH="228600" progId="Equation.3">
                  <p:embed/>
                </p:oleObj>
              </mc:Choice>
              <mc:Fallback>
                <p:oleObj name="Equation" r:id="rId3" imgW="6984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4600" y="4191000"/>
                        <a:ext cx="4074583" cy="133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375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534400" cy="865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69930"/>
            <a:ext cx="8458200" cy="735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33" y="1904999"/>
            <a:ext cx="8743267" cy="169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886200"/>
            <a:ext cx="3781425" cy="2610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046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93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516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4419600"/>
            <a:ext cx="6400800" cy="1752600"/>
          </a:xfrm>
        </p:spPr>
        <p:txBody>
          <a:bodyPr/>
          <a:lstStyle/>
          <a:p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7030A0"/>
                </a:solidFill>
              </a:rPr>
              <a:t>Algebra </a:t>
            </a:r>
            <a:r>
              <a:rPr lang="en-US" b="1" u="sng" dirty="0" smtClean="0">
                <a:solidFill>
                  <a:srgbClr val="7030A0"/>
                </a:solidFill>
              </a:rPr>
              <a:t>II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2 Study Team Strategy</a:t>
            </a:r>
            <a:br>
              <a:rPr lang="en-US" dirty="0" smtClean="0"/>
            </a:br>
            <a:r>
              <a:rPr lang="en-US" dirty="0" smtClean="0"/>
              <a:t>Hot Seat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23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0782" y="0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7030A0"/>
                </a:solidFill>
              </a:rPr>
              <a:t>Write an equation for each parabola described below. </a:t>
            </a:r>
          </a:p>
          <a:p>
            <a:r>
              <a:rPr lang="en-US" sz="4000" dirty="0" smtClean="0"/>
              <a:t>a.</a:t>
            </a:r>
            <a:r>
              <a:rPr lang="en-US" sz="4000" dirty="0"/>
              <a:t>        A parabola with a stretch factor of 4, with the vertex at (–5, 0</a:t>
            </a:r>
            <a:r>
              <a:rPr lang="en-US" sz="4000" dirty="0" smtClean="0"/>
              <a:t>).</a:t>
            </a:r>
          </a:p>
          <a:p>
            <a:endParaRPr lang="en-US" sz="4000" dirty="0" smtClean="0"/>
          </a:p>
          <a:p>
            <a:endParaRPr lang="en-US" sz="4000" dirty="0"/>
          </a:p>
          <a:p>
            <a:r>
              <a:rPr lang="en-US" sz="4000" dirty="0" smtClean="0"/>
              <a:t>b.</a:t>
            </a:r>
            <a:r>
              <a:rPr lang="en-US" sz="4000" dirty="0"/>
              <a:t>        A parabola with a vertex at (4, </a:t>
            </a:r>
            <a:r>
              <a:rPr lang="en-US" sz="4000" dirty="0" smtClean="0"/>
              <a:t>-2), </a:t>
            </a:r>
            <a:r>
              <a:rPr lang="en-US" sz="4000" dirty="0"/>
              <a:t>negative orientation, and a vertical </a:t>
            </a:r>
            <a:r>
              <a:rPr lang="en-US" sz="4000" dirty="0" smtClean="0"/>
              <a:t>stretch of 5.</a:t>
            </a:r>
            <a:endParaRPr lang="en-US" sz="40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812841"/>
              </p:ext>
            </p:extLst>
          </p:nvPr>
        </p:nvGraphicFramePr>
        <p:xfrm>
          <a:off x="2971800" y="2667000"/>
          <a:ext cx="36576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" name="Equation" r:id="rId3" imgW="812520" imgH="228600" progId="Equation.3">
                  <p:embed/>
                </p:oleObj>
              </mc:Choice>
              <mc:Fallback>
                <p:oleObj name="Equation" r:id="rId3" imgW="81252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71800" y="2667000"/>
                        <a:ext cx="365760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171496"/>
              </p:ext>
            </p:extLst>
          </p:nvPr>
        </p:nvGraphicFramePr>
        <p:xfrm>
          <a:off x="2151063" y="5653088"/>
          <a:ext cx="48006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7" name="Equation" r:id="rId5" imgW="1066680" imgH="228600" progId="Equation.3">
                  <p:embed/>
                </p:oleObj>
              </mc:Choice>
              <mc:Fallback>
                <p:oleObj name="Equation" r:id="rId5" imgW="106668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1063" y="5653088"/>
                        <a:ext cx="480060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044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228600"/>
            <a:ext cx="967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Draw a graph of the piecewise function:</a:t>
            </a:r>
            <a:endParaRPr lang="en-US" sz="4000" dirty="0">
              <a:solidFill>
                <a:srgbClr val="7030A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57268"/>
            <a:ext cx="7181848" cy="179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590800"/>
            <a:ext cx="5600700" cy="4073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266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85800"/>
            <a:ext cx="9220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Write an absolute value equation for a graph opening upward, stretched by a factor of 3, with a vertex at (-7, 3)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393971"/>
              </p:ext>
            </p:extLst>
          </p:nvPr>
        </p:nvGraphicFramePr>
        <p:xfrm>
          <a:off x="2590800" y="3657600"/>
          <a:ext cx="44450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3" imgW="888840" imgH="253800" progId="Equation.3">
                  <p:embed/>
                </p:oleObj>
              </mc:Choice>
              <mc:Fallback>
                <p:oleObj name="Equation" r:id="rId3" imgW="88884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90800" y="3657600"/>
                        <a:ext cx="4445000" cy="127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706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85800"/>
            <a:ext cx="9220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Describe the transformation from the parent function 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559713"/>
              </p:ext>
            </p:extLst>
          </p:nvPr>
        </p:nvGraphicFramePr>
        <p:xfrm>
          <a:off x="3733800" y="1295400"/>
          <a:ext cx="14478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Equation" r:id="rId3" imgW="393480" imgH="393480" progId="Equation.3">
                  <p:embed/>
                </p:oleObj>
              </mc:Choice>
              <mc:Fallback>
                <p:oleObj name="Equation" r:id="rId3" imgW="39348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33800" y="1295400"/>
                        <a:ext cx="1447800" cy="144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481618"/>
              </p:ext>
            </p:extLst>
          </p:nvPr>
        </p:nvGraphicFramePr>
        <p:xfrm>
          <a:off x="2209800" y="3200400"/>
          <a:ext cx="3363912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Equation" r:id="rId5" imgW="914400" imgH="393480" progId="Equation.3">
                  <p:embed/>
                </p:oleObj>
              </mc:Choice>
              <mc:Fallback>
                <p:oleObj name="Equation" r:id="rId5" imgW="91440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200400"/>
                        <a:ext cx="3363912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5582" y="4946073"/>
            <a:ext cx="8915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Reflection, shift locator point right 2 units and up 9</a:t>
            </a:r>
            <a:endParaRPr lang="en-US" sz="4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85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85800"/>
            <a:ext cx="9220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Find the equation in graphing form of a parabola with a vertex at (2, </a:t>
            </a:r>
            <a:r>
              <a:rPr lang="en-US" sz="4400" dirty="0">
                <a:solidFill>
                  <a:srgbClr val="7030A0"/>
                </a:solidFill>
              </a:rPr>
              <a:t>3</a:t>
            </a:r>
            <a:r>
              <a:rPr lang="en-US" sz="4400" dirty="0" smtClean="0">
                <a:solidFill>
                  <a:srgbClr val="7030A0"/>
                </a:solidFill>
              </a:rPr>
              <a:t>) and passes through the ordered pair (5, 6)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239299"/>
              </p:ext>
            </p:extLst>
          </p:nvPr>
        </p:nvGraphicFramePr>
        <p:xfrm>
          <a:off x="1219200" y="3276600"/>
          <a:ext cx="6299200" cy="2323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3" imgW="1066680" imgH="393480" progId="Equation.3">
                  <p:embed/>
                </p:oleObj>
              </mc:Choice>
              <mc:Fallback>
                <p:oleObj name="Equation" r:id="rId3" imgW="1066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276600"/>
                        <a:ext cx="6299200" cy="23239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15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77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417"/>
            <a:ext cx="9067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u="sng" dirty="0" smtClean="0">
                <a:solidFill>
                  <a:srgbClr val="7030A0"/>
                </a:solidFill>
              </a:rPr>
              <a:t>Complete the square </a:t>
            </a:r>
            <a:r>
              <a:rPr lang="en-US" sz="5400" dirty="0" smtClean="0"/>
              <a:t>to write the equation in graphing form, then identify the vertex</a:t>
            </a:r>
            <a:endParaRPr lang="en-US" sz="5400" dirty="0"/>
          </a:p>
          <a:p>
            <a:r>
              <a:rPr lang="en-US" sz="5400" dirty="0"/>
              <a:t>  </a:t>
            </a:r>
            <a:r>
              <a:rPr lang="en-US" sz="5400" dirty="0" smtClean="0"/>
              <a:t>           y=</a:t>
            </a:r>
            <a:r>
              <a:rPr lang="en-US" sz="5400" dirty="0"/>
              <a:t> </a:t>
            </a:r>
            <a:r>
              <a:rPr lang="en-US" sz="5400" i="1" dirty="0" smtClean="0"/>
              <a:t>x</a:t>
            </a:r>
            <a:r>
              <a:rPr lang="en-US" sz="5400" baseline="30000" dirty="0" smtClean="0"/>
              <a:t>2</a:t>
            </a:r>
            <a:r>
              <a:rPr lang="en-US" sz="5400" dirty="0" smtClean="0"/>
              <a:t> </a:t>
            </a:r>
            <a:r>
              <a:rPr lang="en-US" sz="5400" dirty="0"/>
              <a:t>– </a:t>
            </a:r>
            <a:r>
              <a:rPr lang="en-US" sz="5400" dirty="0" smtClean="0"/>
              <a:t>18</a:t>
            </a:r>
            <a:r>
              <a:rPr lang="en-US" sz="5400" i="1" dirty="0" smtClean="0"/>
              <a:t>x</a:t>
            </a:r>
            <a:r>
              <a:rPr lang="en-US" sz="5400" dirty="0" smtClean="0"/>
              <a:t> </a:t>
            </a:r>
            <a:r>
              <a:rPr lang="en-US" sz="5400" dirty="0"/>
              <a:t>+ 50  </a:t>
            </a:r>
            <a:r>
              <a:rPr lang="en-US" dirty="0"/>
              <a:t>               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0961993"/>
              </p:ext>
            </p:extLst>
          </p:nvPr>
        </p:nvGraphicFramePr>
        <p:xfrm>
          <a:off x="1909233" y="3810000"/>
          <a:ext cx="5249333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Equation" r:id="rId3" imgW="1015920" imgH="228600" progId="Equation.3">
                  <p:embed/>
                </p:oleObj>
              </mc:Choice>
              <mc:Fallback>
                <p:oleObj name="Equation" r:id="rId3" imgW="101592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09233" y="3810000"/>
                        <a:ext cx="5249333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0658490"/>
              </p:ext>
            </p:extLst>
          </p:nvPr>
        </p:nvGraphicFramePr>
        <p:xfrm>
          <a:off x="1905000" y="5105400"/>
          <a:ext cx="4462463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Equation" r:id="rId5" imgW="863280" imgH="203040" progId="Equation.3">
                  <p:embed/>
                </p:oleObj>
              </mc:Choice>
              <mc:Fallback>
                <p:oleObj name="Equation" r:id="rId5" imgW="86328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5105400"/>
                        <a:ext cx="4462463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209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</TotalTime>
  <Words>197</Words>
  <Application>Microsoft Office PowerPoint</Application>
  <PresentationFormat>On-screen Show (4:3)</PresentationFormat>
  <Paragraphs>29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Equation</vt:lpstr>
      <vt:lpstr>Honors Algebra II    </vt:lpstr>
      <vt:lpstr>Algebra II Chapter 2 Study Team Strategy Hot Seat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Brianne Erb</dc:creator>
  <cp:lastModifiedBy>Teresa Prince</cp:lastModifiedBy>
  <cp:revision>14</cp:revision>
  <cp:lastPrinted>2015-03-12T12:26:34Z</cp:lastPrinted>
  <dcterms:created xsi:type="dcterms:W3CDTF">2015-03-11T18:17:17Z</dcterms:created>
  <dcterms:modified xsi:type="dcterms:W3CDTF">2015-03-26T16:04:40Z</dcterms:modified>
</cp:coreProperties>
</file>